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7" r:id="rId2"/>
    <p:sldId id="259" r:id="rId3"/>
    <p:sldId id="256" r:id="rId4"/>
    <p:sldId id="258" r:id="rId5"/>
    <p:sldId id="274" r:id="rId6"/>
    <p:sldId id="261" r:id="rId7"/>
    <p:sldId id="273" r:id="rId8"/>
    <p:sldId id="262" r:id="rId9"/>
    <p:sldId id="263" r:id="rId10"/>
    <p:sldId id="264" r:id="rId11"/>
    <p:sldId id="275" r:id="rId12"/>
    <p:sldId id="265" r:id="rId13"/>
    <p:sldId id="266" r:id="rId14"/>
    <p:sldId id="272" r:id="rId15"/>
    <p:sldId id="260" r:id="rId16"/>
  </p:sldIdLst>
  <p:sldSz cx="9144000" cy="6858000" type="screen4x3"/>
  <p:notesSz cx="6858000" cy="9144000"/>
  <p:custDataLst>
    <p:tags r:id="rId18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CE5"/>
    <a:srgbClr val="ECEB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6"/>
    <p:restoredTop sz="94638"/>
  </p:normalViewPr>
  <p:slideViewPr>
    <p:cSldViewPr>
      <p:cViewPr>
        <p:scale>
          <a:sx n="50" d="100"/>
          <a:sy n="50" d="100"/>
        </p:scale>
        <p:origin x="-3444" y="-13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60" d="100"/>
          <a:sy n="160" d="100"/>
        </p:scale>
        <p:origin x="679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CF0182-1DA3-4A07-B368-6586CAE4B8A7}" type="datetimeFigureOut">
              <a:rPr lang="fr-FR"/>
              <a:pPr>
                <a:defRPr/>
              </a:pPr>
              <a:t>01/02/2019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292AC7-014E-451B-A146-4D32529465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CBB7-EA81-492A-9A59-01714894C84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5" name="Image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388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1268760"/>
            <a:ext cx="5616624" cy="1955304"/>
          </a:xfrm>
        </p:spPr>
        <p:txBody>
          <a:bodyPr/>
          <a:lstStyle>
            <a:lvl1pPr>
              <a:defRPr>
                <a:solidFill>
                  <a:srgbClr val="FA5A0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8250238" y="6391275"/>
            <a:ext cx="5699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0C52B-0899-405A-A0A9-0F18491332C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93750" y="354013"/>
            <a:ext cx="7881938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2031E091-ACAF-49E6-8767-68FCCB572E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33" name="ZoneTexte 3"/>
          <p:cNvSpPr txBox="1">
            <a:spLocks noChangeArrowheads="1"/>
          </p:cNvSpPr>
          <p:nvPr/>
        </p:nvSpPr>
        <p:spPr bwMode="auto">
          <a:xfrm>
            <a:off x="804863" y="0"/>
            <a:ext cx="788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b="1">
              <a:solidFill>
                <a:srgbClr val="005E8B"/>
              </a:solidFill>
              <a:cs typeface="+mn-cs"/>
            </a:endParaRPr>
          </a:p>
        </p:txBody>
      </p:sp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63" y="6284913"/>
            <a:ext cx="13414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Imag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6950" y="6334125"/>
            <a:ext cx="10747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2650" y="6442075"/>
            <a:ext cx="11493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■"/>
        <a:defRPr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Italic"/>
        <a:buChar char="■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ondes2018-2019.fr/" TargetMode="External"/><Relationship Id="rId2" Type="http://schemas.openxmlformats.org/officeDocument/2006/relationships/hyperlink" Target="http://quandjepasselebac.education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nisep.fr/voie-pr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p4zD-AbNRE&amp;feature=youtu.b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 idx="4294967295"/>
          </p:nvPr>
        </p:nvSpPr>
        <p:spPr>
          <a:xfrm>
            <a:off x="1979613" y="4797425"/>
            <a:ext cx="4991100" cy="1079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000" b="0" dirty="0">
                <a:solidFill>
                  <a:schemeClr val="bg1"/>
                </a:solidFill>
              </a:rPr>
              <a:t>Réunion d’information </a:t>
            </a:r>
            <a:br>
              <a:rPr lang="fr-FR" sz="2000" b="0" dirty="0">
                <a:solidFill>
                  <a:schemeClr val="bg1"/>
                </a:solidFill>
              </a:rPr>
            </a:br>
            <a:r>
              <a:rPr lang="fr-FR" sz="2000" b="0" dirty="0">
                <a:solidFill>
                  <a:schemeClr val="bg1"/>
                </a:solidFill>
              </a:rPr>
              <a:t>des parents d’élèves de 3</a:t>
            </a:r>
            <a:r>
              <a:rPr lang="fr-FR" sz="2000" b="0" baseline="30000" dirty="0">
                <a:solidFill>
                  <a:schemeClr val="bg1"/>
                </a:solidFill>
              </a:rPr>
              <a:t>ème</a:t>
            </a:r>
            <a:r>
              <a:rPr lang="fr-FR" sz="2000" b="0" dirty="0">
                <a:solidFill>
                  <a:schemeClr val="bg1"/>
                </a:solidFill>
              </a:rPr>
              <a:t> :</a:t>
            </a:r>
            <a:r>
              <a:rPr lang="fr-FR" sz="2600" dirty="0">
                <a:solidFill>
                  <a:schemeClr val="bg1"/>
                </a:solidFill>
              </a:rPr>
              <a:t/>
            </a:r>
            <a:br>
              <a:rPr lang="fr-FR" sz="2600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nouveau lycée</a:t>
            </a:r>
          </a:p>
        </p:txBody>
      </p:sp>
      <p:sp>
        <p:nvSpPr>
          <p:cNvPr id="40963" name="Sous-titre 1"/>
          <p:cNvSpPr>
            <a:spLocks noGrp="1"/>
          </p:cNvSpPr>
          <p:nvPr>
            <p:ph type="subTitle" idx="4294967295"/>
          </p:nvPr>
        </p:nvSpPr>
        <p:spPr>
          <a:xfrm>
            <a:off x="2279650" y="6075363"/>
            <a:ext cx="4392613" cy="6477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defRPr/>
            </a:pPr>
            <a:r>
              <a:rPr lang="fr-FR" altLang="fr-FR" sz="2400" dirty="0">
                <a:solidFill>
                  <a:schemeClr val="bg1"/>
                </a:solidFill>
              </a:rPr>
              <a:t>Voie professionnelle</a:t>
            </a:r>
          </a:p>
          <a:p>
            <a:pPr algn="ctr" eaLnBrk="1" hangingPunct="1">
              <a:defRPr/>
            </a:pPr>
            <a:r>
              <a:rPr lang="fr-FR" altLang="fr-FR" sz="2400" dirty="0">
                <a:solidFill>
                  <a:schemeClr val="bg1"/>
                </a:solidFill>
              </a:rPr>
              <a:t>Voie générale et technologique</a:t>
            </a:r>
          </a:p>
        </p:txBody>
      </p:sp>
      <p:sp>
        <p:nvSpPr>
          <p:cNvPr id="5124" name="ZoneTexte 2"/>
          <p:cNvSpPr txBox="1">
            <a:spLocks noChangeArrowheads="1"/>
          </p:cNvSpPr>
          <p:nvPr/>
        </p:nvSpPr>
        <p:spPr bwMode="auto">
          <a:xfrm>
            <a:off x="5867400" y="6416675"/>
            <a:ext cx="317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altLang="fr-FR" sz="1400">
                <a:solidFill>
                  <a:schemeClr val="bg1"/>
                </a:solidFill>
                <a:latin typeface="Arial" pitchFamily="34" charset="0"/>
                <a:ea typeface="Roboto" pitchFamily="2" charset="0"/>
              </a:rPr>
              <a:t>Rentrée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837112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fr-FR" sz="2800" dirty="0">
                <a:solidFill>
                  <a:schemeClr val="accent2"/>
                </a:solidFill>
              </a:rPr>
              <a:t>Des campus nouvelle génération</a:t>
            </a:r>
          </a:p>
          <a:p>
            <a:pPr marL="0" indent="0">
              <a:buFont typeface="Arial"/>
              <a:buNone/>
              <a:defRPr/>
            </a:pPr>
            <a:endParaRPr lang="fr-FR" sz="1100" dirty="0"/>
          </a:p>
          <a:p>
            <a:pPr>
              <a:buClr>
                <a:srgbClr val="EE7444"/>
              </a:buClr>
              <a:defRPr/>
            </a:pPr>
            <a:r>
              <a:rPr lang="fr-FR" sz="2000" dirty="0">
                <a:solidFill>
                  <a:prstClr val="black"/>
                </a:solidFill>
              </a:rPr>
              <a:t>De véritables lieux de vie, de formation et d’innovation, regroupant des équipements culturels et sportifs, des lycées professionnels, des centres de recherches, des entreprises…</a:t>
            </a:r>
          </a:p>
          <a:p>
            <a:pPr>
              <a:buClr>
                <a:srgbClr val="EE7444"/>
              </a:buClr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>
              <a:buClr>
                <a:srgbClr val="EE7444"/>
              </a:buClr>
              <a:defRPr/>
            </a:pPr>
            <a:r>
              <a:rPr lang="fr-FR" sz="2000" dirty="0">
                <a:solidFill>
                  <a:prstClr val="black"/>
                </a:solidFill>
              </a:rPr>
              <a:t>Ils permettent aux élèves de se familiariser avec les entreprises et de découvrir de nouvelles opportunités</a:t>
            </a:r>
          </a:p>
          <a:p>
            <a:pPr>
              <a:buClr>
                <a:srgbClr val="EE7444"/>
              </a:buClr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>
              <a:buClr>
                <a:srgbClr val="EE7444"/>
              </a:buClr>
              <a:defRPr/>
            </a:pPr>
            <a:r>
              <a:rPr lang="fr-FR" sz="2000" dirty="0">
                <a:solidFill>
                  <a:prstClr val="black"/>
                </a:solidFill>
              </a:rPr>
              <a:t>Ils sont spécialisés dans des secteurs de pointe comme :</a:t>
            </a:r>
          </a:p>
          <a:p>
            <a:pPr lvl="1">
              <a:buClr>
                <a:srgbClr val="EE7444"/>
              </a:buClr>
              <a:defRPr/>
            </a:pPr>
            <a:r>
              <a:rPr lang="fr-FR" sz="1400" dirty="0">
                <a:solidFill>
                  <a:prstClr val="black"/>
                </a:solidFill>
              </a:rPr>
              <a:t>Aéronautique et spatial</a:t>
            </a:r>
          </a:p>
          <a:p>
            <a:pPr lvl="1">
              <a:buClr>
                <a:srgbClr val="EE7444"/>
              </a:buClr>
              <a:defRPr/>
            </a:pPr>
            <a:r>
              <a:rPr lang="fr-FR" sz="1400" dirty="0">
                <a:solidFill>
                  <a:prstClr val="black"/>
                </a:solidFill>
              </a:rPr>
              <a:t>Biotechnologies</a:t>
            </a:r>
          </a:p>
          <a:p>
            <a:pPr lvl="1">
              <a:buClr>
                <a:srgbClr val="EE7444"/>
              </a:buClr>
              <a:defRPr/>
            </a:pPr>
            <a:r>
              <a:rPr lang="fr-FR" sz="1400" dirty="0">
                <a:solidFill>
                  <a:prstClr val="black"/>
                </a:solidFill>
              </a:rPr>
              <a:t>Numérique</a:t>
            </a:r>
          </a:p>
          <a:p>
            <a:pPr lvl="1">
              <a:buClr>
                <a:srgbClr val="EE7444"/>
              </a:buClr>
              <a:defRPr/>
            </a:pPr>
            <a:r>
              <a:rPr lang="fr-FR" sz="1400" dirty="0">
                <a:solidFill>
                  <a:prstClr val="black"/>
                </a:solidFill>
              </a:rPr>
              <a:t>Services à la personne</a:t>
            </a:r>
          </a:p>
          <a:p>
            <a:pPr lvl="1">
              <a:buClr>
                <a:srgbClr val="EE7444"/>
              </a:buClr>
              <a:defRPr/>
            </a:pPr>
            <a:r>
              <a:rPr lang="fr-FR" sz="1400" dirty="0">
                <a:solidFill>
                  <a:prstClr val="black"/>
                </a:solidFill>
              </a:rPr>
              <a:t>Transports maritimes</a:t>
            </a:r>
          </a:p>
          <a:p>
            <a:pPr marL="0" indent="0">
              <a:buFont typeface="Arial"/>
              <a:buNone/>
              <a:defRPr/>
            </a:pPr>
            <a:endParaRPr lang="fr-FR" sz="2000" dirty="0"/>
          </a:p>
        </p:txBody>
      </p:sp>
      <p:sp>
        <p:nvSpPr>
          <p:cNvPr id="14339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E368E6-FA9C-49B2-81DB-5C2304938CC2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 transformation de la voie professionnelle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75" y="1916113"/>
            <a:ext cx="5616575" cy="166846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La voie générale et technologique</a:t>
            </a:r>
            <a:endParaRPr lang="fr-FR" dirty="0"/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011488" y="5059363"/>
            <a:ext cx="5589587" cy="876300"/>
          </a:xfrm>
        </p:spPr>
        <p:txBody>
          <a:bodyPr/>
          <a:lstStyle/>
          <a:p>
            <a:endParaRPr lang="fr-FR" altLang="fr-FR" smtClean="0"/>
          </a:p>
        </p:txBody>
      </p:sp>
      <p:sp>
        <p:nvSpPr>
          <p:cNvPr id="1536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011488" y="3370263"/>
            <a:ext cx="5589587" cy="1157287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354013"/>
            <a:ext cx="8713787" cy="914400"/>
          </a:xfrm>
        </p:spPr>
        <p:txBody>
          <a:bodyPr/>
          <a:lstStyle/>
          <a:p>
            <a:pPr>
              <a:defRPr/>
            </a:pPr>
            <a:r>
              <a:rPr lang="fr-FR" dirty="0"/>
              <a:t>La seconde générale et technologique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547813" y="1125538"/>
            <a:ext cx="6048375" cy="642937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lang="fr-FR" b="1" dirty="0"/>
              <a:t>Au lycée général et technologique,                               la classe de seconde est commune à tous les élèves.</a:t>
            </a:r>
          </a:p>
          <a:p>
            <a:pPr algn="ctr">
              <a:defRPr/>
            </a:pPr>
            <a:endParaRPr lang="fr-FR" b="1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BDEE74-273C-42E3-B4EF-8881EC34BF74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3438" y="1844675"/>
            <a:ext cx="3960812" cy="36560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defRPr/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Ils bénéficient d’un accompagnement </a:t>
            </a:r>
          </a:p>
          <a:p>
            <a:pPr marL="463550" lvl="1" indent="-285750" defTabSz="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Un test de positionnement en début d’année pour connaître ses acquis et ses besoins en français et en mathématiques</a:t>
            </a:r>
          </a:p>
          <a:p>
            <a:pPr marL="463550" lvl="1" indent="-285750" defTabSz="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Un accompagnement personnalisé en fonction des besoins de l’élève</a:t>
            </a:r>
          </a:p>
          <a:p>
            <a:pPr marL="463550" lvl="1" indent="-285750" defTabSz="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Du temps consacré à l’orientation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6390" name="ZoneTexte 7"/>
          <p:cNvSpPr txBox="1">
            <a:spLocks noChangeArrowheads="1"/>
          </p:cNvSpPr>
          <p:nvPr/>
        </p:nvSpPr>
        <p:spPr bwMode="auto">
          <a:xfrm>
            <a:off x="395288" y="5510213"/>
            <a:ext cx="8208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b="1"/>
              <a:t>Au cours de l’année de seconde, chaque élève réfléchit à la suite de son parcours vers la voie technologique ou la voie générale.</a:t>
            </a:r>
          </a:p>
        </p:txBody>
      </p:sp>
      <p:sp>
        <p:nvSpPr>
          <p:cNvPr id="16391" name="ZoneTexte 8"/>
          <p:cNvSpPr txBox="1">
            <a:spLocks noChangeArrowheads="1"/>
          </p:cNvSpPr>
          <p:nvPr/>
        </p:nvSpPr>
        <p:spPr bwMode="auto">
          <a:xfrm>
            <a:off x="395288" y="1854200"/>
            <a:ext cx="4105275" cy="3656013"/>
          </a:xfrm>
          <a:prstGeom prst="rect">
            <a:avLst/>
          </a:prstGeom>
          <a:solidFill>
            <a:srgbClr val="95BCE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20000"/>
              </a:spcBef>
              <a:buClr>
                <a:srgbClr val="EE7444"/>
              </a:buClr>
              <a:buSzPct val="100000"/>
            </a:pPr>
            <a:r>
              <a:rPr lang="fr-FR" altLang="fr-FR" b="1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Ils suivent des cours communs </a:t>
            </a:r>
          </a:p>
          <a:p>
            <a:pPr marL="463550" lvl="1" indent="-285750" defTabSz="45720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160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Français</a:t>
            </a:r>
          </a:p>
          <a:p>
            <a:pPr marL="463550" lvl="1" indent="-285750" defTabSz="45720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160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Histoire – géographie</a:t>
            </a:r>
          </a:p>
          <a:p>
            <a:pPr marL="463550" lvl="1" indent="-285750" defTabSz="45720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160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Langue vivante A et langue vivante B</a:t>
            </a:r>
          </a:p>
          <a:p>
            <a:pPr marL="463550" lvl="1" indent="-285750" defTabSz="45720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160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Sciences économiques et sociales</a:t>
            </a:r>
          </a:p>
          <a:p>
            <a:pPr marL="463550" lvl="1" indent="-285750" defTabSz="45720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160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Mathématiques</a:t>
            </a:r>
          </a:p>
          <a:p>
            <a:pPr marL="463550" lvl="1" indent="-285750" defTabSz="45720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160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Physique – chimie</a:t>
            </a:r>
          </a:p>
          <a:p>
            <a:pPr marL="463550" lvl="1" indent="-285750" defTabSz="45720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160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Sciences de la vie et de la Terre</a:t>
            </a:r>
          </a:p>
          <a:p>
            <a:pPr marL="463550" lvl="1" indent="-285750" defTabSz="45720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160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Education physique et sportive</a:t>
            </a:r>
          </a:p>
          <a:p>
            <a:pPr marL="463550" lvl="1" indent="-285750" defTabSz="45720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160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Enseignement moral et civique</a:t>
            </a:r>
          </a:p>
          <a:p>
            <a:pPr marL="463550" lvl="1" indent="-285750" defTabSz="457200">
              <a:spcBef>
                <a:spcPct val="20000"/>
              </a:spcBef>
              <a:buClr>
                <a:srgbClr val="EE7444"/>
              </a:buClr>
              <a:buFont typeface="Wingdings" pitchFamily="2" charset="2"/>
              <a:buChar char="§"/>
            </a:pPr>
            <a:r>
              <a:rPr lang="fr-FR" altLang="fr-FR" sz="1600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Sciences numériques et technologie</a:t>
            </a:r>
          </a:p>
          <a:p>
            <a:pPr algn="ctr" defTabSz="457200">
              <a:spcBef>
                <a:spcPct val="20000"/>
              </a:spcBef>
              <a:buClr>
                <a:srgbClr val="EE7444"/>
              </a:buClr>
              <a:buSzPct val="100000"/>
            </a:pPr>
            <a:endParaRPr lang="fr-FR" altLang="fr-FR" b="1">
              <a:solidFill>
                <a:srgbClr val="000000"/>
              </a:solidFill>
              <a:latin typeface="Arial" pitchFamily="34" charset="0"/>
              <a:ea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354013"/>
            <a:ext cx="8785225" cy="1130300"/>
          </a:xfrm>
        </p:spPr>
        <p:txBody>
          <a:bodyPr/>
          <a:lstStyle/>
          <a:p>
            <a:pPr>
              <a:defRPr/>
            </a:pPr>
            <a:r>
              <a:rPr lang="fr-FR" dirty="0"/>
              <a:t>La voie technologique</a:t>
            </a:r>
            <a:br>
              <a:rPr lang="fr-FR" dirty="0"/>
            </a:br>
            <a:r>
              <a:rPr lang="fr-FR" dirty="0">
                <a:solidFill>
                  <a:srgbClr val="95BCE5"/>
                </a:solidFill>
              </a:rPr>
              <a:t>en 1</a:t>
            </a:r>
            <a:r>
              <a:rPr lang="fr-FR" baseline="30000" dirty="0">
                <a:solidFill>
                  <a:srgbClr val="95BCE5"/>
                </a:solidFill>
              </a:rPr>
              <a:t>re</a:t>
            </a:r>
            <a:r>
              <a:rPr lang="fr-FR" dirty="0">
                <a:solidFill>
                  <a:srgbClr val="95BCE5"/>
                </a:solidFill>
              </a:rPr>
              <a:t> et Terminale</a:t>
            </a: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987AA7-0465-40CA-BFE1-E7A53E62E9D7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500" y="1501775"/>
            <a:ext cx="3960813" cy="2419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marL="177800" indent="-177800" fontAlgn="auto">
              <a:spcAft>
                <a:spcPts val="0"/>
              </a:spcAft>
              <a:defRPr/>
            </a:pPr>
            <a:r>
              <a:rPr lang="fr-FR" dirty="0"/>
              <a:t>Tous les élèves suivent des enseignements communs :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Français / Philosophie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Histoire – géographie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Enseignement moral et civique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Langue vivante A et langue vivante B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Education physique et sportive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Mathématiques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07950" y="3929063"/>
            <a:ext cx="41259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20000"/>
              </a:spcBef>
              <a:buClr>
                <a:srgbClr val="EE7444"/>
              </a:buClr>
              <a:buSzPct val="100000"/>
            </a:pPr>
            <a:r>
              <a:rPr lang="fr-FR" altLang="fr-FR" b="1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Chaque série permet d’approfondir des enseignements de spécialité concrets et pratiques pour bien préparer aux études supérieures.</a:t>
            </a:r>
          </a:p>
          <a:p>
            <a:pPr algn="ctr" defTabSz="457200">
              <a:spcBef>
                <a:spcPct val="20000"/>
              </a:spcBef>
              <a:buClr>
                <a:srgbClr val="EE7444"/>
              </a:buClr>
              <a:buSzPct val="100000"/>
            </a:pPr>
            <a:r>
              <a:rPr lang="fr-FR" altLang="fr-FR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Les sites et documents de l’ONISEP donnent la carte des séries proposées dans les établissements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33863" y="1484313"/>
            <a:ext cx="4824412" cy="4789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Les élèves suivent des enseignements de spécialité de la série choisie :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ST2S : </a:t>
            </a:r>
            <a:r>
              <a:rPr lang="fr-FR" sz="1500" dirty="0"/>
              <a:t>Sciences et technologies de la santé et du social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STL : </a:t>
            </a:r>
            <a:r>
              <a:rPr lang="fr-FR" sz="1500" dirty="0"/>
              <a:t>Sciences et technologies de laboratoire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STD2A : </a:t>
            </a:r>
            <a:r>
              <a:rPr lang="fr-FR" sz="1500" dirty="0"/>
              <a:t>Sciences et technologies du design et des arts appliqués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STI2D : </a:t>
            </a:r>
            <a:r>
              <a:rPr lang="fr-FR" sz="1500" dirty="0"/>
              <a:t>Sciences et technologies de l’industrie et du développement durable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STMG : </a:t>
            </a:r>
            <a:r>
              <a:rPr lang="fr-FR" sz="1500" dirty="0"/>
              <a:t>Sciences et technologies du management et de la gestion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STHR : </a:t>
            </a:r>
            <a:r>
              <a:rPr lang="fr-FR" sz="1500" dirty="0"/>
              <a:t>Sciences et technologies de l’hôtellerie et de la restauration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TMD : </a:t>
            </a:r>
            <a:r>
              <a:rPr lang="fr-FR" sz="1500" dirty="0"/>
              <a:t>Techniques de la musique et de la danse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STAV : </a:t>
            </a:r>
            <a:r>
              <a:rPr lang="fr-FR" sz="1500" dirty="0"/>
              <a:t>Sciences et technologies de l’agronomie et du vivant (dans les lycées agricoles uniquement)</a:t>
            </a:r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354013"/>
            <a:ext cx="8785225" cy="1130300"/>
          </a:xfrm>
        </p:spPr>
        <p:txBody>
          <a:bodyPr/>
          <a:lstStyle/>
          <a:p>
            <a:pPr>
              <a:defRPr/>
            </a:pPr>
            <a:r>
              <a:rPr lang="fr-FR" dirty="0"/>
              <a:t>La voie </a:t>
            </a:r>
            <a:r>
              <a:rPr lang="fr-FR" dirty="0" smtClean="0"/>
              <a:t>GENERALE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95BCE5"/>
                </a:solidFill>
              </a:rPr>
              <a:t>en 1</a:t>
            </a:r>
            <a:r>
              <a:rPr lang="fr-FR" baseline="30000" dirty="0">
                <a:solidFill>
                  <a:srgbClr val="95BCE5"/>
                </a:solidFill>
              </a:rPr>
              <a:t>re</a:t>
            </a:r>
            <a:r>
              <a:rPr lang="fr-FR" dirty="0">
                <a:solidFill>
                  <a:srgbClr val="95BCE5"/>
                </a:solidFill>
              </a:rPr>
              <a:t> et Terminale</a:t>
            </a: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B7FBD1-A9F0-42C2-9F42-A2211577A30D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500" y="1501775"/>
            <a:ext cx="3960813" cy="2419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marL="177800" lvl="0" indent="-17780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7800" lvl="1" indent="-17780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Tous les élèves suivent des enseignements communs 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/>
              <a:t>Français / Philosophie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/>
              <a:t>Histoire – géographie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/>
              <a:t>Enseignement moral et civique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/>
              <a:t>Langue vivante A et langue vivante B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/>
              <a:t>Education physique et sportive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/>
              <a:t>Enseignement scientifique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73025" y="3933825"/>
            <a:ext cx="41259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ct val="20000"/>
              </a:spcBef>
              <a:buClr>
                <a:srgbClr val="EE7444"/>
              </a:buClr>
              <a:buSzPct val="100000"/>
            </a:pPr>
            <a:r>
              <a:rPr lang="fr-FR" altLang="fr-FR" b="1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Les enseignements de spécialité permettent d’approfondir ce qui motive et qui prépare à l’enseignement supérieur</a:t>
            </a:r>
            <a:r>
              <a:rPr lang="fr-FR" altLang="fr-FR">
                <a:ea typeface="Roboto" pitchFamily="2" charset="0"/>
              </a:rPr>
              <a:t>. </a:t>
            </a:r>
          </a:p>
          <a:p>
            <a:pPr algn="ctr" defTabSz="457200">
              <a:spcBef>
                <a:spcPct val="20000"/>
              </a:spcBef>
              <a:buClr>
                <a:srgbClr val="EE7444"/>
              </a:buClr>
              <a:buSzPct val="100000"/>
            </a:pPr>
            <a:r>
              <a:rPr lang="fr-FR" altLang="fr-FR">
                <a:solidFill>
                  <a:srgbClr val="000000"/>
                </a:solidFill>
                <a:latin typeface="Arial" pitchFamily="34" charset="0"/>
                <a:ea typeface="Roboto" pitchFamily="2" charset="0"/>
              </a:rPr>
              <a:t>Les sites et documents de l’ONISEP donnent la carte des enseignements de spécialité proposés dans les établissements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33863" y="1484313"/>
            <a:ext cx="4824412" cy="4721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Les élèves suivent des enseignements de spécialité 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Arts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Humanités, littérature et philosophie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Littérature et langues et cultures de l’Antiquité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Langues, littératures et cultures étrangères et régionales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Histoire-géographie, géopolitique et sciences politiques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Sciences économiques et sociales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Mathématiques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Physique-chimie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Sciences de la vie et de la Terre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Numérique et sciences informatiques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Sciences de l’ingénieur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Biologie-écologie (lycées agricoles)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Pour plus d’information sur l’orientation :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27088" y="1628775"/>
            <a:ext cx="7848600" cy="424815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Sur le lycée :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dirty="0">
                <a:solidFill>
                  <a:srgbClr val="95BCE5"/>
                </a:solidFill>
                <a:hlinkClick r:id="rId2"/>
              </a:rPr>
              <a:t>quandjepasselebac.education.fr</a:t>
            </a:r>
            <a:endParaRPr lang="fr-FR" sz="2800" dirty="0">
              <a:solidFill>
                <a:srgbClr val="95BCE5"/>
              </a:solidFill>
            </a:endParaRPr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/>
              <a:t>Sur la seconde générale et technologique :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dirty="0">
                <a:solidFill>
                  <a:srgbClr val="95BCE5"/>
                </a:solidFill>
                <a:hlinkClick r:id="rId3"/>
              </a:rPr>
              <a:t>secondes2018-2019.fr</a:t>
            </a:r>
            <a:endParaRPr lang="fr-FR" sz="2800" dirty="0">
              <a:solidFill>
                <a:srgbClr val="95BCE5"/>
              </a:solidFill>
            </a:endParaRPr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/>
              <a:t>Sur la voie professionnelle :</a:t>
            </a:r>
          </a:p>
          <a:p>
            <a:pPr marL="0" indent="0" algn="ctr">
              <a:buFont typeface="Arial"/>
              <a:buNone/>
              <a:defRPr/>
            </a:pPr>
            <a:r>
              <a:rPr lang="fr-FR" sz="2800" dirty="0">
                <a:solidFill>
                  <a:srgbClr val="95BCE5"/>
                </a:solidFill>
                <a:hlinkClick r:id="rId4"/>
              </a:rPr>
              <a:t>onisep.fr/voie-pro</a:t>
            </a:r>
            <a:endParaRPr lang="fr-FR" sz="2800" dirty="0">
              <a:solidFill>
                <a:srgbClr val="95BCE5"/>
              </a:solidFill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2580FF-43A7-4666-AC98-3C4C192B106D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étapes d’orientation </a:t>
            </a:r>
            <a:r>
              <a:rPr lang="fr-FR"/>
              <a:t>en </a:t>
            </a:r>
            <a:r>
              <a:rPr lang="fr-FR" smtClean="0"/>
              <a:t>3</a:t>
            </a:r>
            <a:r>
              <a:rPr lang="fr-FR" baseline="30000" smtClean="0"/>
              <a:t>ème</a:t>
            </a:r>
            <a:endParaRPr lang="fr-FR" dirty="0"/>
          </a:p>
        </p:txBody>
      </p:sp>
      <p:sp>
        <p:nvSpPr>
          <p:cNvPr id="614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116013" y="14843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b="1" smtClean="0"/>
              <a:t>De janvier à février</a:t>
            </a:r>
            <a:r>
              <a:rPr lang="fr-FR" altLang="fr-FR" smtClean="0"/>
              <a:t>, les élèves et leur famille formulent leurs vœux provisoires sur la fiche de dialogue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Seconde générale et technologique ;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Seconde professionnelle (sous statut scolaire ou en apprentissage) ;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1</a:t>
            </a:r>
            <a:r>
              <a:rPr lang="fr-FR" altLang="fr-FR" baseline="30000" smtClean="0"/>
              <a:t>ère</a:t>
            </a:r>
            <a:r>
              <a:rPr lang="fr-FR" altLang="fr-FR" smtClean="0"/>
              <a:t> année de CAP (sous statut scolaire ou en apprentissage).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b="1" smtClean="0"/>
              <a:t>Au conseil de classe du 2</a:t>
            </a:r>
            <a:r>
              <a:rPr lang="fr-FR" altLang="fr-FR" b="1" baseline="30000" smtClean="0"/>
              <a:t>e</a:t>
            </a:r>
            <a:r>
              <a:rPr lang="fr-FR" altLang="fr-FR" b="1" smtClean="0"/>
              <a:t> trimestre</a:t>
            </a:r>
            <a:r>
              <a:rPr lang="fr-FR" altLang="fr-FR" smtClean="0"/>
              <a:t>, un avis provisoire d’orientation est donné ; il est transmis sur la fiche de dialogue.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b="1" smtClean="0"/>
              <a:t>D’avril à mai</a:t>
            </a:r>
            <a:r>
              <a:rPr lang="fr-FR" altLang="fr-FR" smtClean="0"/>
              <a:t>, les élèves et leur famille inscrivent leurs vœux définitifs sur la fiche de dialogue.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b="1" smtClean="0"/>
              <a:t>Au conseil de classe du 3</a:t>
            </a:r>
            <a:r>
              <a:rPr lang="fr-FR" altLang="fr-FR" b="1" baseline="30000" smtClean="0"/>
              <a:t>e</a:t>
            </a:r>
            <a:r>
              <a:rPr lang="fr-FR" altLang="fr-FR" b="1" smtClean="0"/>
              <a:t> trimestre</a:t>
            </a:r>
            <a:r>
              <a:rPr lang="fr-FR" altLang="fr-FR" smtClean="0"/>
              <a:t>, une proposition d’orientation est faite par l’équipe pédagogique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Elle est validée si elle correspond  au vœu de l’élève ;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/>
              <a:t>Un entretien est organisé entre la famille et le chef d’établissement si elle diffère du vœu de l’élève.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b="1" smtClean="0"/>
              <a:t>De juin à début juillet</a:t>
            </a:r>
            <a:r>
              <a:rPr lang="fr-FR" altLang="fr-FR" smtClean="0"/>
              <a:t>, les élèves reçoivent leur notification d’affectation et s’inscrivent dans leur futur établissement.</a:t>
            </a:r>
          </a:p>
        </p:txBody>
      </p:sp>
      <p:sp>
        <p:nvSpPr>
          <p:cNvPr id="6148" name="Espace réservé du numéro de diapositive 5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0A78B5-E3E6-400A-BE50-11AB5004ECF8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200025" y="1527175"/>
            <a:ext cx="792163" cy="4248150"/>
          </a:xfrm>
          <a:prstGeom prst="downArrow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:\str-delcom\BAC 2021\INFOS 3ème\PPT\extrait_8pages.jpg"/>
          <p:cNvPicPr>
            <a:picLocks noChangeAspect="1" noChangeArrowheads="1"/>
          </p:cNvPicPr>
          <p:nvPr/>
        </p:nvPicPr>
        <p:blipFill>
          <a:blip r:embed="rId2" cstate="print"/>
          <a:srcRect l="50000" t="8151" b="53725"/>
          <a:stretch>
            <a:fillRect/>
          </a:stretch>
        </p:blipFill>
        <p:spPr bwMode="auto">
          <a:xfrm>
            <a:off x="323850" y="744538"/>
            <a:ext cx="84709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95540-5C53-48C9-91DD-5154358D5F13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2" descr="M:\str-delcom\BAC 2021\INFOS 3ème\PPT\extrait_8pages.jpg"/>
          <p:cNvPicPr>
            <a:picLocks noChangeAspect="1" noChangeArrowheads="1"/>
          </p:cNvPicPr>
          <p:nvPr/>
        </p:nvPicPr>
        <p:blipFill>
          <a:blip r:embed="rId2" cstate="print"/>
          <a:srcRect l="50000" t="46616"/>
          <a:stretch>
            <a:fillRect/>
          </a:stretch>
        </p:blipFill>
        <p:spPr bwMode="auto">
          <a:xfrm>
            <a:off x="1187450" y="404813"/>
            <a:ext cx="66611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75" y="1916113"/>
            <a:ext cx="5616575" cy="19558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La voie professionnelle</a:t>
            </a:r>
            <a:endParaRPr lang="fr-FR" dirty="0"/>
          </a:p>
        </p:txBody>
      </p:sp>
      <p:sp>
        <p:nvSpPr>
          <p:cNvPr id="921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011488" y="5059363"/>
            <a:ext cx="5589587" cy="876300"/>
          </a:xfrm>
        </p:spPr>
        <p:txBody>
          <a:bodyPr/>
          <a:lstStyle/>
          <a:p>
            <a:endParaRPr lang="fr-FR" altLang="fr-FR" smtClean="0"/>
          </a:p>
        </p:txBody>
      </p:sp>
      <p:sp>
        <p:nvSpPr>
          <p:cNvPr id="9220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011488" y="3370263"/>
            <a:ext cx="5589587" cy="1157287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 voie professionnelle</a:t>
            </a:r>
            <a:br>
              <a:rPr lang="fr-FR" dirty="0"/>
            </a:br>
            <a:r>
              <a:rPr lang="fr-FR" sz="1800" dirty="0"/>
              <a:t>pour se former aux métiers de demain</a:t>
            </a:r>
          </a:p>
        </p:txBody>
      </p:sp>
      <p:sp>
        <p:nvSpPr>
          <p:cNvPr id="1024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4213" y="1628775"/>
            <a:ext cx="7931150" cy="424815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2000" smtClean="0"/>
              <a:t>La voie professionnelle permet aux élèves de suivre des enseignements concrets pour apprendre un métier rapidement.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z="2000" smtClean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2000" smtClean="0"/>
              <a:t>Deux diplômes professionnels peuvent être préparés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smtClean="0"/>
              <a:t>Le CAP, en 2 ans, pour une insertion immédiate dans l’emploi ou une poursuite d’études;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smtClean="0"/>
              <a:t>Le baccalauréat professionnel, en 3 ans, pour s’insérer dans l’emploi ou poursuivre des études supérieures.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endParaRPr lang="fr-FR" altLang="fr-FR" sz="2000" smtClean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2000" smtClean="0"/>
              <a:t>La formation peut être suivie :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smtClean="0"/>
              <a:t>Sous statut scolaire dans un lycée, avec des périodes de stage en entreprise chaque année ;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smtClean="0"/>
              <a:t>En apprentissage dans un lycée ou dans un CFA, avec un contrat de travail auprès d’un employeur.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40C5B7-84E9-4EEC-829A-897EE315796F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555875" y="2924175"/>
            <a:ext cx="3744913" cy="504825"/>
          </a:xfrm>
        </p:spPr>
        <p:txBody>
          <a:bodyPr/>
          <a:lstStyle/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fr-FR" altLang="fr-FR" sz="2400" dirty="0" smtClean="0">
                <a:solidFill>
                  <a:srgbClr val="95BCE5"/>
                </a:solidFill>
                <a:hlinkClick r:id="rId2"/>
              </a:rPr>
              <a:t>Voir le clip – 30s</a:t>
            </a:r>
            <a:endParaRPr lang="fr-FR" altLang="fr-FR" sz="2400" dirty="0" smtClean="0">
              <a:solidFill>
                <a:srgbClr val="95BCE5"/>
              </a:solidFill>
            </a:endParaRPr>
          </a:p>
        </p:txBody>
      </p:sp>
      <p:sp>
        <p:nvSpPr>
          <p:cNvPr id="11267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31C4D7-C7E2-4222-86F3-850BAF6F37E1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 voie professionnelle</a:t>
            </a:r>
            <a:br>
              <a:rPr lang="fr-FR" dirty="0"/>
            </a:br>
            <a:r>
              <a:rPr lang="fr-FR" dirty="0"/>
              <a:t>Une voie ambitieuse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 transformation de la voie professionnelle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11188" y="1700213"/>
            <a:ext cx="8088312" cy="4191000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fr-FR" sz="2000" dirty="0"/>
              <a:t>Le lycée professionnel se transforme pour préparer les élèves aux métiers d’avenir et leur transmettre des savoir-faire d’excellence.</a:t>
            </a:r>
          </a:p>
          <a:p>
            <a:pPr marL="0" indent="0">
              <a:buFont typeface="Arial"/>
              <a:buNone/>
              <a:defRPr/>
            </a:pPr>
            <a:endParaRPr lang="fr-FR" sz="2000" dirty="0"/>
          </a:p>
          <a:p>
            <a:pPr marL="0" indent="0">
              <a:buFont typeface="Arial"/>
              <a:buNone/>
              <a:defRPr/>
            </a:pPr>
            <a:r>
              <a:rPr lang="fr-FR" sz="2800" dirty="0">
                <a:solidFill>
                  <a:schemeClr val="accent2"/>
                </a:solidFill>
              </a:rPr>
              <a:t>De nouvelles manières d’apprendre</a:t>
            </a:r>
          </a:p>
          <a:p>
            <a:pPr marL="0" indent="0">
              <a:buFont typeface="Arial"/>
              <a:buNone/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Des enseignements généraux plus concrets en lien avec les métiers, où des professeurs d’enseignements généraux et professionnels animent ensemble les séances de travail ;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Un </a:t>
            </a:r>
            <a:r>
              <a:rPr lang="fr-FR" sz="2000" dirty="0" smtClean="0"/>
              <a:t>chef-d’œuvre </a:t>
            </a:r>
            <a:r>
              <a:rPr lang="fr-FR" sz="2000" dirty="0"/>
              <a:t>à réaliser et à présenter </a:t>
            </a:r>
            <a:r>
              <a:rPr lang="fr-FR" sz="2000" dirty="0" smtClean="0"/>
              <a:t>à l’examen (BAC ou CAP), </a:t>
            </a:r>
            <a:r>
              <a:rPr lang="fr-FR" sz="2000" dirty="0"/>
              <a:t>témoin des compétences acquises par les élèves au cours de leur cursus ;</a:t>
            </a: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4B729C-7738-4641-A48B-9DB2AD51B0AA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27088" y="1412875"/>
            <a:ext cx="7931150" cy="4537075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fr-FR" sz="2800" dirty="0">
                <a:solidFill>
                  <a:schemeClr val="accent2"/>
                </a:solidFill>
              </a:rPr>
              <a:t>Des parcours plus personnalisés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Des parcours plus progressifs grâce à des classes de seconde par familles de métiers : les élèves choisissent un secteur d’activité en fin de 3</a:t>
            </a:r>
            <a:r>
              <a:rPr lang="fr-FR" sz="2000" baseline="30000" dirty="0"/>
              <a:t>ème</a:t>
            </a:r>
            <a:r>
              <a:rPr lang="fr-FR" sz="2000" dirty="0"/>
              <a:t>, puis choisissent leur spécialité de baccalauréat à la fin de la 2</a:t>
            </a:r>
            <a:r>
              <a:rPr lang="fr-FR" sz="2000" baseline="30000" dirty="0"/>
              <a:t>de</a:t>
            </a:r>
            <a:r>
              <a:rPr lang="fr-FR" sz="2000" dirty="0"/>
              <a:t>, avec une meilleure connaissance des métiers ;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Plus d’accompagnement : </a:t>
            </a:r>
            <a:r>
              <a:rPr lang="fr-FR" sz="2000" dirty="0" smtClean="0"/>
              <a:t>100 heures </a:t>
            </a:r>
            <a:r>
              <a:rPr lang="fr-FR" sz="2000" dirty="0"/>
              <a:t>par an pour consolider les apprentissages, se renforcer en français et mathématiques, et construire son projet d’avenir ;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>Des passerelles entre l’apprentissage et le statut scolaire pour construire un cursus au plus près des besoins de l’élève.</a:t>
            </a:r>
          </a:p>
          <a:p>
            <a:pPr>
              <a:defRPr/>
            </a:pPr>
            <a:endParaRPr lang="fr-FR" sz="2000" dirty="0"/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77A7F5-2BF8-47AE-9B82-614E45DDC909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 transformation de la voie professionnelle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3&quot;/&gt;&lt;property id=&quot;20307&quot; value=&quot;256&quot;/&gt;&lt;/object&gt;&lt;object type=&quot;3&quot; unique_id=&quot;15089&quot;&gt;&lt;property id=&quot;20148&quot; value=&quot;5&quot;/&gt;&lt;property id=&quot;20300&quot; value=&quot;Diapositive 1 - &amp;quot;Réunion d’information  des parents d’élèves de 3ème : nouveau lycée&amp;quot;&quot;/&gt;&lt;property id=&quot;20307&quot; value=&quot;257&quot;/&gt;&lt;/object&gt;&lt;object type=&quot;3&quot; unique_id=&quot;15090&quot;&gt;&lt;property id=&quot;20148&quot; value=&quot;5&quot;/&gt;&lt;property id=&quot;20300&quot; value=&quot;Diapositive 2 - &amp;quot;Les étapes d’orientation en 3ème&amp;quot;&quot;/&gt;&lt;property id=&quot;20307&quot; value=&quot;259&quot;/&gt;&lt;/object&gt;&lt;object type=&quot;3&quot; unique_id=&quot;15091&quot;&gt;&lt;property id=&quot;20148&quot; value=&quot;5&quot;/&gt;&lt;property id=&quot;20300&quot; value=&quot;Diapositive 4&quot;/&gt;&lt;property id=&quot;20307&quot; value=&quot;258&quot;/&gt;&lt;/object&gt;&lt;object type=&quot;3&quot; unique_id=&quot;15092&quot;&gt;&lt;property id=&quot;20148&quot; value=&quot;5&quot;/&gt;&lt;property id=&quot;20300&quot; value=&quot;Diapositive 6 - &amp;quot;la voie professionnelle pour se former aux métiers de demain&amp;quot;&quot;/&gt;&lt;property id=&quot;20307&quot; value=&quot;261&quot;/&gt;&lt;/object&gt;&lt;object type=&quot;3&quot; unique_id=&quot;15093&quot;&gt;&lt;property id=&quot;20148&quot; value=&quot;5&quot;/&gt;&lt;property id=&quot;20300&quot; value=&quot;Diapositive 8 - &amp;quot;La transformation de la voie professionnelle&amp;quot;&quot;/&gt;&lt;property id=&quot;20307&quot; value=&quot;262&quot;/&gt;&lt;/object&gt;&lt;object type=&quot;3&quot; unique_id=&quot;15094&quot;&gt;&lt;property id=&quot;20148&quot; value=&quot;5&quot;/&gt;&lt;property id=&quot;20300&quot; value=&quot;Diapositive 9 - &amp;quot;La transformation de la voie professionnelle&amp;quot;&quot;/&gt;&lt;property id=&quot;20307&quot; value=&quot;263&quot;/&gt;&lt;/object&gt;&lt;object type=&quot;3&quot; unique_id=&quot;15095&quot;&gt;&lt;property id=&quot;20148&quot; value=&quot;5&quot;/&gt;&lt;property id=&quot;20300&quot; value=&quot;Diapositive 10 - &amp;quot;La transformation de la voie professionnelle&amp;quot;&quot;/&gt;&lt;property id=&quot;20307&quot; value=&quot;264&quot;/&gt;&lt;/object&gt;&lt;object type=&quot;3&quot; unique_id=&quot;15096&quot;&gt;&lt;property id=&quot;20148&quot; value=&quot;5&quot;/&gt;&lt;property id=&quot;20300&quot; value=&quot;Diapositive 12 - &amp;quot;La seconde générale et technologique&amp;quot;&quot;/&gt;&lt;property id=&quot;20307&quot; value=&quot;265&quot;/&gt;&lt;/object&gt;&lt;object type=&quot;3&quot; unique_id=&quot;15097&quot;&gt;&lt;property id=&quot;20148&quot; value=&quot;5&quot;/&gt;&lt;property id=&quot;20300&quot; value=&quot;Diapositive 13 - &amp;quot;La voie technologique en 1re et Terminale&amp;quot;&quot;/&gt;&lt;property id=&quot;20307&quot; value=&quot;266&quot;/&gt;&lt;/object&gt;&lt;object type=&quot;3&quot; unique_id=&quot;15100&quot;&gt;&lt;property id=&quot;20148&quot; value=&quot;5&quot;/&gt;&lt;property id=&quot;20300&quot; value=&quot;Diapositive 15 - &amp;quot;Pour plus d’information sur l’orientation :&amp;quot;&quot;/&gt;&lt;property id=&quot;20307&quot; value=&quot;260&quot;/&gt;&lt;/object&gt;&lt;object type=&quot;3&quot; unique_id=&quot;15163&quot;&gt;&lt;property id=&quot;20148&quot; value=&quot;5&quot;/&gt;&lt;property id=&quot;20300&quot; value=&quot;Diapositive 14 - &amp;quot;La voie GENERALE en 1re et Terminale&amp;quot;&quot;/&gt;&lt;property id=&quot;20307&quot; value=&quot;272&quot;/&gt;&lt;/object&gt;&lt;object type=&quot;3&quot; unique_id=&quot;15247&quot;&gt;&lt;property id=&quot;20148&quot; value=&quot;5&quot;/&gt;&lt;property id=&quot;20300&quot; value=&quot;Diapositive 7 - &amp;quot;La voie professionnelle Une voie ambitieuse&amp;quot;&quot;/&gt;&lt;property id=&quot;20307&quot; value=&quot;273&quot;/&gt;&lt;/object&gt;&lt;object type=&quot;3&quot; unique_id=&quot;15248&quot;&gt;&lt;property id=&quot;20148&quot; value=&quot;5&quot;/&gt;&lt;property id=&quot;20300&quot; value=&quot;Diapositive 5 - &amp;quot;La voie professionnelle&amp;quot;&quot;/&gt;&lt;property id=&quot;20307&quot; value=&quot;274&quot;/&gt;&lt;/object&gt;&lt;object type=&quot;3&quot; unique_id=&quot;15249&quot;&gt;&lt;property id=&quot;20148&quot; value=&quot;5&quot;/&gt;&lt;property id=&quot;20300&quot; value=&quot;Diapositive 11 - &amp;quot;La voie générale et technologique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iaporama lycées">
  <a:themeElements>
    <a:clrScheme name="Charte graphique MEN">
      <a:dk1>
        <a:sysClr val="windowText" lastClr="000000"/>
      </a:dk1>
      <a:lt1>
        <a:sysClr val="window" lastClr="FFFFFF"/>
      </a:lt1>
      <a:dk2>
        <a:srgbClr val="8B2934"/>
      </a:dk2>
      <a:lt2>
        <a:srgbClr val="EE7444"/>
      </a:lt2>
      <a:accent1>
        <a:srgbClr val="005E8B"/>
      </a:accent1>
      <a:accent2>
        <a:srgbClr val="5AA1D8"/>
      </a:accent2>
      <a:accent3>
        <a:srgbClr val="D7AD45"/>
      </a:accent3>
      <a:accent4>
        <a:srgbClr val="EA5178"/>
      </a:accent4>
      <a:accent5>
        <a:srgbClr val="C61932"/>
      </a:accent5>
      <a:accent6>
        <a:srgbClr val="5AB88F"/>
      </a:accent6>
      <a:hlink>
        <a:srgbClr val="748F2A"/>
      </a:hlink>
      <a:folHlink>
        <a:srgbClr val="5AB8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1010</Words>
  <Application>Microsoft Office PowerPoint</Application>
  <PresentationFormat>Affichage à l'écran (4:3)</PresentationFormat>
  <Paragraphs>138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Calibri</vt:lpstr>
      <vt:lpstr>Arial</vt:lpstr>
      <vt:lpstr>Arial Black</vt:lpstr>
      <vt:lpstr>Roboto</vt:lpstr>
      <vt:lpstr>Arial Italic</vt:lpstr>
      <vt:lpstr>Wingdings</vt:lpstr>
      <vt:lpstr>Diaporama lycées</vt:lpstr>
      <vt:lpstr>Réunion d’information  des parents d’élèves de 3ème : nouveau lycée</vt:lpstr>
      <vt:lpstr>Les étapes d’orientation en 3ème</vt:lpstr>
      <vt:lpstr>Diapositive 3</vt:lpstr>
      <vt:lpstr>Diapositive 4</vt:lpstr>
      <vt:lpstr>La voie professionnelle</vt:lpstr>
      <vt:lpstr>la voie professionnelle pour se former aux métiers de demain</vt:lpstr>
      <vt:lpstr>La voie professionnelle Une voie ambitieuse</vt:lpstr>
      <vt:lpstr>La transformation de la voie professionnelle</vt:lpstr>
      <vt:lpstr>La transformation de la voie professionnelle</vt:lpstr>
      <vt:lpstr>La transformation de la voie professionnelle</vt:lpstr>
      <vt:lpstr>La voie générale et technologique</vt:lpstr>
      <vt:lpstr>La seconde générale et technologique</vt:lpstr>
      <vt:lpstr>La voie technologique en 1re et Terminale</vt:lpstr>
      <vt:lpstr>La voie GENERALE en 1re et Terminale</vt:lpstr>
      <vt:lpstr>Pour plus d’information sur l’orientation :</vt:lpstr>
    </vt:vector>
  </TitlesOfParts>
  <Company>Ministere de l'Education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Jérémie Clerc</dc:creator>
  <cp:lastModifiedBy>admin</cp:lastModifiedBy>
  <cp:revision>40</cp:revision>
  <dcterms:created xsi:type="dcterms:W3CDTF">2019-01-16T13:41:10Z</dcterms:created>
  <dcterms:modified xsi:type="dcterms:W3CDTF">2019-02-01T09:06:21Z</dcterms:modified>
</cp:coreProperties>
</file>